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352" r:id="rId4"/>
    <p:sldId id="399" r:id="rId5"/>
    <p:sldId id="400" r:id="rId6"/>
    <p:sldId id="404" r:id="rId7"/>
    <p:sldId id="406" r:id="rId8"/>
    <p:sldId id="401" r:id="rId9"/>
    <p:sldId id="405" r:id="rId10"/>
    <p:sldId id="407" r:id="rId11"/>
    <p:sldId id="408" r:id="rId12"/>
    <p:sldId id="347" r:id="rId13"/>
    <p:sldId id="351" r:id="rId14"/>
    <p:sldId id="410" r:id="rId15"/>
    <p:sldId id="353" r:id="rId16"/>
    <p:sldId id="354" r:id="rId17"/>
    <p:sldId id="355" r:id="rId18"/>
    <p:sldId id="356" r:id="rId19"/>
    <p:sldId id="357" r:id="rId20"/>
    <p:sldId id="358" r:id="rId21"/>
    <p:sldId id="359" r:id="rId22"/>
    <p:sldId id="396" r:id="rId23"/>
    <p:sldId id="336" r:id="rId24"/>
    <p:sldId id="337" r:id="rId25"/>
    <p:sldId id="411" r:id="rId26"/>
    <p:sldId id="412" r:id="rId27"/>
    <p:sldId id="413" r:id="rId28"/>
    <p:sldId id="414" r:id="rId29"/>
    <p:sldId id="415" r:id="rId30"/>
    <p:sldId id="416" r:id="rId31"/>
    <p:sldId id="417" r:id="rId32"/>
    <p:sldId id="287" r:id="rId33"/>
    <p:sldId id="273" r:id="rId34"/>
    <p:sldId id="338" r:id="rId35"/>
    <p:sldId id="340" r:id="rId36"/>
    <p:sldId id="361" r:id="rId37"/>
    <p:sldId id="394" r:id="rId38"/>
    <p:sldId id="274" r:id="rId39"/>
    <p:sldId id="275" r:id="rId40"/>
    <p:sldId id="418" r:id="rId41"/>
    <p:sldId id="28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78" autoAdjust="0"/>
    <p:restoredTop sz="76377" autoAdjust="0"/>
  </p:normalViewPr>
  <p:slideViewPr>
    <p:cSldViewPr snapToGrid="0" snapToObjects="1">
      <p:cViewPr varScale="1">
        <p:scale>
          <a:sx n="81" d="100"/>
          <a:sy n="81" d="100"/>
        </p:scale>
        <p:origin x="184" y="1032"/>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7/20/22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متّى ١٤: ١٣- ٢٢    مرقس ٦: ٣٠ - ٤٥</a:t>
            </a:r>
          </a:p>
          <a:p>
            <a:pPr algn="r"/>
            <a:r>
              <a:rPr lang="ar-LB" dirty="0"/>
              <a:t>لوقا ٩: ١٠ - ١٧      يوحنا ٦: ١ - ١٤</a:t>
            </a:r>
          </a:p>
          <a:p>
            <a:pPr algn="r"/>
            <a:endParaRPr lang="ar-LB" dirty="0"/>
          </a:p>
          <a:p>
            <a:pPr algn="r"/>
            <a:r>
              <a:rPr lang="ar-LB" b="1" dirty="0"/>
              <a:t>الفكرة الرئيسية: </a:t>
            </a:r>
            <a:r>
              <a:rPr lang="ar-LB" dirty="0"/>
              <a:t>أن يعرف الولد أهميَّة ما لديه، حتّى لو كان قليلاً، ويتشجَّع لمشاركة الآخرين ومساعدتهم.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يسوع يعلّم الجموع لأنّه كان يتحنّن عليهم، إذ كانوا كخرافٍ لا راعي لها. وكان مرّةً يعلّم في الجبل، وسرعان ما امتلأ المكان بالرجال والنساء والأطفال الذين يحبّون أن يسمعوا كلامه. وفجأةً لاحظ التلاميذ بدء مغيب الشمس والجموع بعيدين عن منازلهم.</a:t>
            </a:r>
          </a:p>
          <a:p>
            <a:pPr algn="r"/>
            <a:endParaRPr lang="ar-LB" b="1" dirty="0"/>
          </a:p>
          <a:p>
            <a:pPr algn="r"/>
            <a:r>
              <a:rPr lang="ar-LB" b="1" dirty="0"/>
              <a:t> حوار بين يسوع والتلاميذ</a:t>
            </a:r>
          </a:p>
          <a:p>
            <a:pPr algn="r"/>
            <a:r>
              <a:rPr lang="ar-LB" dirty="0"/>
              <a:t>قال التلاميذ ليسوع: “الظلام سيحلّ قريباً والجموع لم يتناولوا طعاماً اليوم كلّه فاصرفهم.” فسألهم يسوع: “ما  هو عدد الناس الموجودين هُنا؟” أجابهُ التلاميذ: “خمسةُ آلافٍ رَجُلٍ، ما عدا النّساء والأطفال.” فاقترح يسوع عليهم قائلاً: “لماذا لا تُطعمون أنتم هؤلاء الناس؟” مرقص ٦: ٤١ فالتفت إليه أحد التلاميذ ويدُعى فيلبُّس وسأله: “من أين نشتري خُبزًا لنُطعم كلَّ هذا العدد من الناس؟”</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487028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لصبيّ الصغير</a:t>
            </a:r>
          </a:p>
          <a:p>
            <a:pPr algn="r"/>
            <a:r>
              <a:rPr lang="ar-LB" dirty="0"/>
              <a:t>في تلك اللحظة، جاء تلميذ آخر واسمه أندراوس وقال: “يوجد صبيٌّ هُنا، ومعهُ خمسةُ أرغفة وسمكتان، وهو مُستعدُّ لأن يُقدّمها.” فطلب يسوع من تلاميذه أن يتّكئوهم صفوفاً صفوفاً خمسين خمسين ومئة مئة. وهكذا جلس الناس على العشب في مجموعات منظَّمة.</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498961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يُبارك الطعام</a:t>
            </a:r>
          </a:p>
          <a:p>
            <a:pPr algn="r"/>
            <a:r>
              <a:rPr lang="ar-LB" dirty="0"/>
              <a:t>ثم رفع يسوع نظرهُ نحو السماء، وبارك الخمسة أرغفة والسمكتين، وكسر الخبزَ وقسَّم السَّمك وأعطى التلاميذَ، الذين بدورهم وزّعوا على الجموع. فأكل جميع الشعب حتى شَبعوا. فقال يسوع لتلاميذه: “اجمعوا ما تبقَّى من الطَّعام حتى لا يضيع شيءٌ.” يوحنا ٦: ١٢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407326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أطاع التلاميذُ يسوع وجمعوا اثنتي عشرة قُفَّةً مملوءةً من ما تبقّى من الطعام. يا لها من معجزة صنعها يسوع. فمن خلال الزّاد القليل الذي كان مع الصّبي، أطعم يسوع الجموع. ونحن بدورنا كتلاميذ للمسيـح، يجب أن نكون دائمًا مُستعدّين لكي نُشارك ما لدينا مع الآخرين، حتّى وإن كُنا لا نملك الكثير. فبالقليل الذي لدينا نستطيع أن نفعل أمورًا عظيمة، وبذا نسرّ قلب الله، وهو أيضاً يسدّد كل احتياج.</a:t>
            </a:r>
            <a:endParaRPr lang="en-US" dirty="0"/>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914722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a:t>
            </a:r>
          </a:p>
          <a:p>
            <a:pPr marL="0" algn="r" defTabSz="914400" rtl="1" eaLnBrk="1" latinLnBrk="0" hangingPunct="1"/>
            <a:r>
              <a:rPr lang="ar-LB" dirty="0"/>
              <a:t>الله يحب الأشخاص الذين يعطون، وخصوصًا الذين يعطون بسرور. هذا الصبيّ أعطى كلّ ما يملك ويسوع قَبِل عطيّته هذه، وباركها و أطعم الجموع.</a:t>
            </a:r>
          </a:p>
          <a:p>
            <a:pPr marL="0" algn="r" defTabSz="914400" rtl="1" eaLnBrk="1" latinLnBrk="0" hangingPunct="1"/>
            <a:endParaRPr lang="ar-LB" dirty="0"/>
          </a:p>
          <a:p>
            <a:pPr marL="0" algn="r" defTabSz="914400" rtl="1" eaLnBrk="1" latinLnBrk="0" hangingPunct="1"/>
            <a:r>
              <a:rPr lang="ar-LB" b="1" dirty="0"/>
              <a:t>اقرأ الآية من الكتاب المقدَّس</a:t>
            </a:r>
          </a:p>
          <a:p>
            <a:pPr marL="171450" lvl="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b="1" dirty="0"/>
          </a:p>
          <a:p>
            <a:pPr marL="0" algn="r" defTabSz="914400" rtl="1" eaLnBrk="1" latinLnBrk="0" hangingPunct="1"/>
            <a:r>
              <a:rPr lang="ar-LB" b="1" dirty="0"/>
              <a:t>شرح الآية</a:t>
            </a:r>
          </a:p>
          <a:p>
            <a:pPr marL="0" algn="r" defTabSz="914400" rtl="1" eaLnBrk="1" latinLnBrk="0" hangingPunct="1"/>
            <a:r>
              <a:rPr lang="ar-LB" b="1" u="sng" dirty="0"/>
              <a:t>المُعطي المسرور: </a:t>
            </a:r>
            <a:r>
              <a:rPr lang="ar-LB" dirty="0"/>
              <a:t>عندما نحبّ أحداً لا نتردّد أن نعطيه أغلى ما لدينا. فالحبّ هو الدافع لعطائنا بسخاء للآخرين، وهذا يبهج ويفرّح قلوبنا. والعطاء لا يشترط فيه أن يكون مادياً فقط بل معنويا أيضاً. وهذا العطاء يسبب لنا سروراً.</a:t>
            </a:r>
          </a:p>
          <a:p>
            <a:pPr marL="0" algn="r" defTabSz="914400" rtl="1" eaLnBrk="1" latinLnBrk="0" hangingPunct="1"/>
            <a:endParaRPr lang="ar-LB" dirty="0"/>
          </a:p>
          <a:p>
            <a:pPr marL="0" algn="r" defTabSz="914400" rtl="1" eaLnBrk="1" latinLnBrk="0" hangingPunct="1"/>
            <a:r>
              <a:rPr lang="ar-LB" b="1" u="sng" dirty="0"/>
              <a:t>يُحبّهُ الله:  </a:t>
            </a:r>
            <a:r>
              <a:rPr lang="ar-LB" dirty="0"/>
              <a:t>وعندما نكون على استعداد للعطاء لا نفرح نحن فقط، بل نفرّح قلب الله لأنّ هذه هي إرادته أن نعطي بسخاء كما  يعطينا هو.</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علبة متوسِّطة الحجم – ورق 4</a:t>
            </a:r>
            <a:r>
              <a:rPr lang="en-US" sz="1200" kern="1200" dirty="0">
                <a:solidFill>
                  <a:schemeClr val="tx1"/>
                </a:solidFill>
                <a:effectLst/>
                <a:latin typeface="+mn-lt"/>
                <a:ea typeface="+mn-ea"/>
                <a:cs typeface="+mn-cs"/>
              </a:rPr>
              <a:t>A – </a:t>
            </a:r>
            <a:r>
              <a:rPr lang="ar-LB" sz="1200" kern="1200" dirty="0">
                <a:solidFill>
                  <a:schemeClr val="tx1"/>
                </a:solidFill>
                <a:effectLst/>
                <a:latin typeface="+mn-lt"/>
                <a:ea typeface="+mn-ea"/>
                <a:cs typeface="+mn-cs"/>
              </a:rPr>
              <a:t>كريبون مُلوّن.</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قُم بقطع ورقة</a:t>
            </a:r>
            <a:r>
              <a:rPr lang="en-US" sz="1200" kern="1200" dirty="0">
                <a:solidFill>
                  <a:schemeClr val="tx1"/>
                </a:solidFill>
                <a:effectLst/>
                <a:latin typeface="+mn-lt"/>
                <a:ea typeface="+mn-ea"/>
                <a:cs typeface="+mn-cs"/>
              </a:rPr>
              <a:t> A4 </a:t>
            </a:r>
            <a:r>
              <a:rPr lang="ar-LB" sz="1200" kern="1200" dirty="0">
                <a:solidFill>
                  <a:schemeClr val="tx1"/>
                </a:solidFill>
                <a:effectLst/>
                <a:latin typeface="+mn-lt"/>
                <a:ea typeface="+mn-ea"/>
                <a:cs typeface="+mn-cs"/>
              </a:rPr>
              <a:t>إلى مُربّعات صغيرة الحجم.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كلّ كلمة من كلمات الآية على مربع.</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كرِّر العمليَّة.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قُم بطوي كلّ الأوراق وضعهُم في العلبة.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بعض الأوراق البيضاء في العلبة.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إقطع الكريبون الملوَّن، واخلطه مع الأوراق.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ولد من كل فريق سحب كلمة من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المُعلِّم أن يرى الكلمة، ثمَّ يقوم الفريق بتجميع كلمات الآية وترتيبها بالشكل الصحيح.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إذا سحب الفريق ورقة فارغة، يضعها مكانها منتظرًا دوره مرَّة أخرى.</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ليشارك الفريق الفائز الذي ينتهي من تجميع كلمات الآية وترتيبها، بترديد الآية بصوت عالٍ.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بإمكانك أن تدير الموسيقى لتشجيع الأولاد.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ملاحظة: يجب على المعلِّم خلط الأوراق في كلِّ مرَّة يتمّ فيها السحب.</a:t>
            </a:r>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حمُّص، عدس، فاصولياء، أرز، فول حبّ، أكواب بلاستيك.</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أمام كلِّ فريق إناء من كلِّ نوع من القطاني أمامهم.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اعطِ كلَّ فريق الأكواب البلاستيكيّة بعدد أصناف القطاني.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فرز كلِّ نوع من أنواع الحبوب في كاسة بلاستيك.</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حدِّد وقتًا للانتهاء.</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ينتهي من فرز الحبّات أوَّلاً هو الفريق الفائز.</a:t>
            </a:r>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131908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أنا سعيد/ة جدًّا أن أكون معكم في هذا النهار المميَّز من أيّام الأسبوع، إذ فيه نجتمع ونتشارك معًا في كلمة الرب. بدايةً، اسأل الأولاد  من يرغب بتذكيرنا بما تعلّمناه الأسبوع الماضي؟ (اسأل الأولاد).</a:t>
            </a:r>
          </a:p>
          <a:p>
            <a:pPr algn="r" rtl="1"/>
            <a:r>
              <a:rPr lang="ar-LB" sz="1200" dirty="0"/>
              <a:t>قصّتنا اليوم تتناول أحد أبطال الكتاب المقدَّس، و ما يميّزه أنّه كان مقارب لعمركم، وقد قام بعملٍ عظيم جدًّا. من هو هذا البطل؟ سنتعرَّف عليه خلال برنامجنا الرائع والمميز. ولكن الآن دعونا نبدأ بالصّلاة.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اسأل الأولاد الأسئلة التالية واسمع إجاباتهم في كل مرة.</a:t>
            </a:r>
          </a:p>
          <a:p>
            <a:pPr algn="r"/>
            <a:r>
              <a:rPr lang="ar-LB" b="1" dirty="0"/>
              <a:t>١- هل يوافق والديكم على جميع طلباتكم؟ </a:t>
            </a:r>
          </a:p>
          <a:p>
            <a:pPr algn="r"/>
            <a:r>
              <a:rPr lang="ar-LB" dirty="0"/>
              <a:t>نعم، كثيراً ما نطلب من والدينا أمورًا لا يوافقون عليها، وذلك بدافع محبَّتهم لنا، أو بدافع حمايتهم لنا </a:t>
            </a:r>
          </a:p>
          <a:p>
            <a:pPr algn="r"/>
            <a:r>
              <a:rPr lang="ar-LB" dirty="0"/>
              <a:t>من مخاطر كثيرة قد لا نعرفها في حينها بل فيما بعد.</a:t>
            </a:r>
          </a:p>
          <a:p>
            <a:pPr algn="r"/>
            <a:r>
              <a:rPr lang="ar-LB" dirty="0"/>
              <a:t> </a:t>
            </a:r>
            <a:endParaRPr lang="ar-LB" b="1" dirty="0"/>
          </a:p>
          <a:p>
            <a:pPr algn="r"/>
            <a:r>
              <a:rPr lang="ar-LB" b="1" dirty="0"/>
              <a:t>٢- هل طلبتم يومًا  طلباً ما من الله ولم يستجب؟  </a:t>
            </a:r>
          </a:p>
          <a:p>
            <a:pPr algn="r"/>
            <a:r>
              <a:rPr lang="ar-LB" dirty="0"/>
              <a:t>ثلاثة أمور تحصل معنا عندما نصلي:</a:t>
            </a:r>
          </a:p>
          <a:p>
            <a:pPr algn="r"/>
            <a:endParaRPr lang="ar-LB" dirty="0"/>
          </a:p>
          <a:p>
            <a:pPr algn="r"/>
            <a:r>
              <a:rPr lang="ar-LB" b="1" u="sng" dirty="0"/>
              <a:t>١- تأخُّر الله في الاستجابة: </a:t>
            </a:r>
            <a:r>
              <a:rPr lang="ar-LB" dirty="0"/>
              <a:t>يتأخَّر الله في الاستجابة أحياناً كثيرة، لأنَّ توقيته يختلف عن توقيتنا. فهو يعرف الوقت المناسب ليُعطينا ما نُريد.</a:t>
            </a:r>
          </a:p>
          <a:p>
            <a:pPr algn="r"/>
            <a:r>
              <a:rPr lang="ar-LB" dirty="0"/>
              <a:t> </a:t>
            </a:r>
            <a:endParaRPr lang="ar-LB" b="1" dirty="0"/>
          </a:p>
          <a:p>
            <a:pPr algn="r"/>
            <a:r>
              <a:rPr lang="ar-LB" b="1" u="sng" dirty="0"/>
              <a:t>٢- عدم الاستجابة لصلواتنا: </a:t>
            </a:r>
            <a:r>
              <a:rPr lang="ar-LB" dirty="0"/>
              <a:t>أحيانًا أخرى قد نطلب أُمورًا لا تصبّ في مصلحتنا، بل تكون مضرّة لنا. لذلك يكون جوابه الرّفض أو الإنتظار، فهو دائماً يريد الأفضل لنا.</a:t>
            </a:r>
          </a:p>
          <a:p>
            <a:pPr algn="r"/>
            <a:r>
              <a:rPr lang="ar-LB" dirty="0"/>
              <a:t> </a:t>
            </a:r>
          </a:p>
          <a:p>
            <a:pPr algn="r"/>
            <a:r>
              <a:rPr lang="ar-LB" b="1" u="sng" dirty="0"/>
              <a:t>٣- الصلاة التي نصلّيها كواجب دون إيمان:</a:t>
            </a:r>
            <a:r>
              <a:rPr lang="ar-LB" u="sng" dirty="0"/>
              <a:t> </a:t>
            </a:r>
            <a:r>
              <a:rPr lang="ar-LB" dirty="0"/>
              <a:t>في كثير من الأحيان نلتجئ إلى الله كواجبٍ، أو للصلاة كفرضٍ علينا، فيما يجب أن تكون صلاتنا في كلِّ مرَّة مقدَّمة بإيمان وثقة من أعماق القلب بأنّ الله يسمعنا وهو قادرعلى الإستجابة.</a:t>
            </a:r>
          </a:p>
          <a:p>
            <a:pPr algn="r"/>
            <a:endParaRPr lang="ar-LB" dirty="0"/>
          </a:p>
          <a:p>
            <a:pPr algn="r"/>
            <a:r>
              <a:rPr lang="ar-LB" b="1" dirty="0"/>
              <a:t>دعونا نحني رؤوسنا للصلاة ونشكر الله لأنَّه يُحبّنا ويريد الأفضل لنا دائمًا. </a:t>
            </a:r>
          </a:p>
          <a:p>
            <a:pPr algn="r"/>
            <a:r>
              <a:rPr lang="ar-LB" b="1" dirty="0"/>
              <a:t>“يا يسوع نشكرك لأنَّك تُحبّنا وتُريد الأفضل لنا، نشكرك لأنَّك تسمعنا وتستجيب بحسب ما تراه أنت مناسبًا لنا. زِد إيماننا بك وساعدنا لنضع كلّ ثقتنا فيك. بارك اجتماعنا اليوم والمس قلوبنا لنتعلّم عنك أكثر. </a:t>
            </a:r>
          </a:p>
          <a:p>
            <a:pPr algn="r"/>
            <a:r>
              <a:rPr lang="ar-LB" b="1" dirty="0"/>
              <a:t>باسم يسوع،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3140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  يسوع بِحب كل الناس            مش لوحدك</a:t>
            </a:r>
          </a:p>
          <a:p>
            <a:pPr marL="0" algn="ctr" defTabSz="914400" rtl="1" eaLnBrk="1" latinLnBrk="0" hangingPunct="1"/>
            <a:r>
              <a:rPr lang="ar-LB" dirty="0"/>
              <a:t>يسوع حدك علطول</a:t>
            </a:r>
          </a:p>
          <a:p>
            <a:pPr marL="0" algn="ctr" defTabSz="914400" rtl="1" eaLnBrk="1" latinLnBrk="0" hangingPunct="1"/>
            <a:r>
              <a:rPr lang="ar-LB" dirty="0"/>
              <a:t> </a:t>
            </a:r>
          </a:p>
          <a:p>
            <a:pPr marL="0" algn="ctr" defTabSz="914400" rtl="1" eaLnBrk="1" latinLnBrk="0" hangingPunct="1"/>
            <a:r>
              <a:rPr lang="ar-LB" dirty="0"/>
              <a:t>يسوع خلقني                       بِحبني</a:t>
            </a:r>
          </a:p>
          <a:p>
            <a:pPr marL="0" algn="ctr" defTabSz="914400" rtl="1" eaLnBrk="1" latinLnBrk="0" hangingPunct="1"/>
            <a:r>
              <a:rPr lang="ar-LB" dirty="0"/>
              <a:t>يسوع خلقك                        بِحبك</a:t>
            </a:r>
          </a:p>
          <a:p>
            <a:pPr marL="0" algn="ctr" defTabSz="914400" rtl="1" eaLnBrk="1" latinLnBrk="0" hangingPunct="1"/>
            <a:r>
              <a:rPr lang="ar-LB" dirty="0"/>
              <a:t>يسوع خلقنا كلنا                    بِحبنا</a:t>
            </a:r>
          </a:p>
          <a:p>
            <a:pPr marL="0" algn="ctr" defTabSz="914400" rtl="1" eaLnBrk="1" latinLnBrk="0" hangingPunct="1"/>
            <a:r>
              <a:rPr lang="ar-LB" dirty="0"/>
              <a:t>يسوع بِحبنا علطول </a:t>
            </a:r>
          </a:p>
          <a:p>
            <a:pPr marL="0" algn="ctr" defTabSz="914400" rtl="1" eaLnBrk="1" latinLnBrk="0" hangingPunct="1"/>
            <a:endParaRPr lang="ar-LB" dirty="0"/>
          </a:p>
          <a:p>
            <a:pPr marL="0" algn="ctr" defTabSz="914400" rtl="1" eaLnBrk="1" latinLnBrk="0" hangingPunct="1"/>
            <a:r>
              <a:rPr lang="ar-LB" dirty="0"/>
              <a:t>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يسوع حدك علطول</a:t>
            </a:r>
          </a:p>
          <a:p>
            <a:pPr marL="0" algn="ctr" defTabSz="914400" rtl="1" eaLnBrk="1" latinLnBrk="0" hangingPunct="1"/>
            <a:r>
              <a:rPr lang="ar-LB" dirty="0"/>
              <a:t> </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a:t>
            </a:fld>
            <a:endParaRPr lang="en-LB"/>
          </a:p>
        </p:txBody>
      </p:sp>
    </p:spTree>
    <p:extLst>
      <p:ext uri="{BB962C8B-B14F-4D97-AF65-F5344CB8AC3E}">
        <p14:creationId xmlns:p14="http://schemas.microsoft.com/office/powerpoint/2010/main" val="847846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-١-</a:t>
            </a:r>
          </a:p>
          <a:p>
            <a:pPr algn="ctr"/>
            <a:r>
              <a:rPr lang="ar-LB" dirty="0"/>
              <a:t>كلمة الله بتعلّمني</a:t>
            </a:r>
          </a:p>
          <a:p>
            <a:pPr algn="ctr"/>
            <a:r>
              <a:rPr lang="ar-LB" dirty="0"/>
              <a:t>الله حَدِّي وين ما بكون</a:t>
            </a:r>
          </a:p>
          <a:p>
            <a:pPr algn="ctr"/>
            <a:r>
              <a:rPr lang="ar-LB" dirty="0"/>
              <a:t>بيسمع صوتي لمَّا بصَلّي</a:t>
            </a:r>
          </a:p>
          <a:p>
            <a:pPr algn="ctr"/>
            <a:r>
              <a:rPr lang="ar-LB" dirty="0"/>
              <a:t>رَح طيع كِلمتو لمَّا يقِلِّي</a:t>
            </a:r>
          </a:p>
          <a:p>
            <a:pPr algn="ctr"/>
            <a:r>
              <a:rPr lang="ar-LB" dirty="0"/>
              <a:t>أنا جنبَك يا ابني على طول</a:t>
            </a:r>
          </a:p>
          <a:p>
            <a:pPr algn="ctr"/>
            <a:endParaRPr lang="ar-LB" dirty="0"/>
          </a:p>
          <a:p>
            <a:pPr algn="ctr"/>
            <a:r>
              <a:rPr lang="ar-LB" dirty="0"/>
              <a:t>- القرار -</a:t>
            </a:r>
          </a:p>
          <a:p>
            <a:pPr algn="ctr"/>
            <a:r>
              <a:rPr lang="ar-LB" dirty="0"/>
              <a:t>أنا بحبَّك ربِّي يسوع</a:t>
            </a:r>
          </a:p>
          <a:p>
            <a:pPr algn="ctr"/>
            <a:r>
              <a:rPr lang="ar-LB" dirty="0"/>
              <a:t>رَح غَنّي بِصُوت مسموع</a:t>
            </a:r>
          </a:p>
          <a:p>
            <a:pPr algn="ctr"/>
            <a:r>
              <a:rPr lang="ar-LB" dirty="0"/>
              <a:t>وإذا قالولي إِنّي فاشل</a:t>
            </a:r>
          </a:p>
          <a:p>
            <a:pPr algn="ctr"/>
            <a:r>
              <a:rPr lang="ar-LB" dirty="0"/>
              <a:t>بِتذَكَرْ وعدَك يا يسوع</a:t>
            </a:r>
          </a:p>
          <a:p>
            <a:pPr algn="ctr"/>
            <a:r>
              <a:rPr lang="ar-LB" dirty="0"/>
              <a:t>أنا حَدَك إنتَ وزعلان</a:t>
            </a:r>
          </a:p>
          <a:p>
            <a:pPr algn="ctr"/>
            <a:r>
              <a:rPr lang="ar-LB" dirty="0"/>
              <a:t>أنا بْشَجعَك إنتَ وفِشلان</a:t>
            </a:r>
          </a:p>
          <a:p>
            <a:pPr algn="ctr"/>
            <a:r>
              <a:rPr lang="ar-LB" dirty="0"/>
              <a:t>وإِذا مَرَّة حَسَيتْ بخُوف</a:t>
            </a:r>
          </a:p>
          <a:p>
            <a:pPr algn="ctr"/>
            <a:r>
              <a:rPr lang="ar-LB" dirty="0"/>
              <a:t>صَلِّي وقول إنِك تعبان</a:t>
            </a:r>
          </a:p>
          <a:p>
            <a:pPr algn="ctr"/>
            <a:endParaRPr lang="ar-LB" dirty="0"/>
          </a:p>
          <a:p>
            <a:pPr algn="ctr"/>
            <a:r>
              <a:rPr lang="ar-LB" dirty="0"/>
              <a:t>- ٢ -</a:t>
            </a:r>
          </a:p>
          <a:p>
            <a:pPr algn="ctr"/>
            <a:r>
              <a:rPr lang="ar-LB" dirty="0"/>
              <a:t>الله هوِ يللّي خلَقني</a:t>
            </a:r>
          </a:p>
          <a:p>
            <a:pPr algn="ctr"/>
            <a:r>
              <a:rPr lang="ar-LB" dirty="0"/>
              <a:t>بيِهتم فِيِّ على طول</a:t>
            </a:r>
          </a:p>
          <a:p>
            <a:pPr algn="ctr"/>
            <a:r>
              <a:rPr lang="ar-LB" dirty="0"/>
              <a:t>كلمة الله بِتعَلمني</a:t>
            </a:r>
          </a:p>
          <a:p>
            <a:pPr algn="ctr"/>
            <a:r>
              <a:rPr lang="ar-LB" dirty="0"/>
              <a:t>بتفهمني وبتذكرني</a:t>
            </a:r>
          </a:p>
          <a:p>
            <a:pPr algn="ctr"/>
            <a:r>
              <a:rPr lang="ar-LB" dirty="0"/>
              <a:t>الله بِحبني كيف ما بكون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12</a:t>
            </a:fld>
            <a:endParaRPr lang="en-LB"/>
          </a:p>
        </p:txBody>
      </p:sp>
    </p:spTree>
    <p:extLst>
      <p:ext uri="{BB962C8B-B14F-4D97-AF65-F5344CB8AC3E}">
        <p14:creationId xmlns:p14="http://schemas.microsoft.com/office/powerpoint/2010/main" val="3936949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249143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a:t>
            </a:r>
          </a:p>
          <a:p>
            <a:pPr algn="ctr"/>
            <a:r>
              <a:rPr lang="ar-LB" dirty="0"/>
              <a:t>إلهي كبيرقويٌّ قديرٌ</a:t>
            </a:r>
          </a:p>
          <a:p>
            <a:pPr algn="ctr"/>
            <a:r>
              <a:rPr lang="ar-LB" dirty="0"/>
              <a:t>لا شيءَ يَسْتَحيلُ عَليْه</a:t>
            </a:r>
          </a:p>
          <a:p>
            <a:pPr algn="ctr"/>
            <a:r>
              <a:rPr lang="ar-LB" dirty="0"/>
              <a:t> </a:t>
            </a:r>
          </a:p>
          <a:p>
            <a:pPr algn="ctr"/>
            <a:r>
              <a:rPr lang="ar-LB" dirty="0"/>
              <a:t>فله الجبال وله البحار</a:t>
            </a:r>
          </a:p>
          <a:p>
            <a:pPr algn="ctr"/>
            <a:r>
              <a:rPr lang="ar-LB" dirty="0"/>
              <a:t>والسّموات صنعُ يديه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782388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بعض القطع من النقود – ملابس – ألعاب – طعام</a:t>
            </a:r>
          </a:p>
          <a:p>
            <a:pPr marL="0" algn="r" defTabSz="914400" rtl="1" eaLnBrk="1" latinLnBrk="0" hangingPunct="1"/>
            <a:endParaRPr lang="ar-LB" b="1"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ضع كلًّا من المواد المطلوبة أمام الأولاد.</a:t>
            </a:r>
            <a:endParaRPr lang="en-US" dirty="0"/>
          </a:p>
          <a:p>
            <a:pPr marL="171450" indent="-171450" algn="r" defTabSz="914400" rtl="1" eaLnBrk="1" latinLnBrk="0" hangingPunct="1">
              <a:buFont typeface="Arial" panose="020B0604020202020204" pitchFamily="34" charset="0"/>
              <a:buChar char="•"/>
            </a:pPr>
            <a:r>
              <a:rPr lang="ar-LB" b="1" u="sng" dirty="0"/>
              <a:t>اسأل الأولاد: </a:t>
            </a:r>
            <a:r>
              <a:rPr lang="ar-LB" dirty="0"/>
              <a:t>كيف يُمكن مساعدة الآخرين من خلال هذه الأشياء؟ (اسمع الإجابات).</a:t>
            </a:r>
          </a:p>
          <a:p>
            <a:pPr marL="0" algn="r" defTabSz="914400" rtl="1" eaLnBrk="1" latinLnBrk="0" hangingPunct="1"/>
            <a:r>
              <a:rPr lang="ar-LB" dirty="0"/>
              <a:t>نعم، إذًا يمكن أن أساعد الآخرين في تقديم النقود لهم، فيشترون ما يحتاجونه. والملابس ليستدفئوا في فصل الشتاء، لا سيَّما في البرد القارس. كذلك يمكنني أن أرسم إبتسامةً على وجوه الأطفال من خلال الألعاب التي أقدِّمها لهم، أو من خلال تأمين الطعام لينموا.</a:t>
            </a:r>
          </a:p>
          <a:p>
            <a:pPr marL="0" algn="r" defTabSz="914400" rtl="1" eaLnBrk="1" latinLnBrk="0" hangingPunct="1"/>
            <a:r>
              <a:rPr lang="ar-LB" dirty="0"/>
              <a:t> </a:t>
            </a:r>
          </a:p>
          <a:p>
            <a:pPr marL="0" algn="r" defTabSz="914400" rtl="1" eaLnBrk="1" latinLnBrk="0" hangingPunct="1"/>
            <a:r>
              <a:rPr lang="ar-LB" dirty="0"/>
              <a:t>في الواقع هناك الكثير من الأمور التي نملكها والتي تفرّح قلوب الآخرين إذا ما تشاركنا بها معهم. واليوم سنرى كيف صبيٍّ صغير تقاسم الطعام القليل الذي كان معه مع جموعٍ كثيرةٍ.</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متّى ١٤: ١٣- ٢٢    مرقس ٦: ٣٠ - ٤٥</a:t>
            </a:r>
          </a:p>
          <a:p>
            <a:pPr marL="0" algn="r" defTabSz="914400" rtl="1" eaLnBrk="1" latinLnBrk="0" hangingPunct="1"/>
            <a:r>
              <a:rPr lang="ar-LB" dirty="0"/>
              <a:t>لوقا ٩: ١٠ - ١٧      يوحنا ٦: ١ - ١٤</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jpg"/></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C8974B-3879-4F0D-1933-BD8A3625F8B6}"/>
              </a:ext>
            </a:extLst>
          </p:cNvPr>
          <p:cNvSpPr/>
          <p:nvPr/>
        </p:nvSpPr>
        <p:spPr>
          <a:xfrm>
            <a:off x="1908822" y="280791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٢٣</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C9F4ED38-BC98-DE9B-C750-A215C4157329}"/>
              </a:ext>
            </a:extLst>
          </p:cNvPr>
          <p:cNvSpPr/>
          <p:nvPr/>
        </p:nvSpPr>
        <p:spPr>
          <a:xfrm>
            <a:off x="849051" y="3767010"/>
            <a:ext cx="5246949" cy="280076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يسوع يُطعم</a:t>
            </a:r>
          </a:p>
          <a:p>
            <a:pPr algn="ctr"/>
            <a:r>
              <a:rPr lang="ar-SA" sz="8800" b="1" dirty="0">
                <a:ln/>
                <a:solidFill>
                  <a:srgbClr val="7030A0"/>
                </a:solidFill>
                <a:latin typeface="Tahoma" panose="020B0604030504040204" pitchFamily="34" charset="0"/>
                <a:ea typeface="Tahoma" panose="020B0604030504040204" pitchFamily="34" charset="0"/>
              </a:rPr>
              <a:t> الخمسة ألاف</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0BFE38C2-F75D-DD86-B486-EA7146CF23E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17CB5CD-EF4E-EAD7-6A52-3BF5127BE63A}"/>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7326154-3AD5-4C8C-BA14-28C4F6FA8110}"/>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DE321BD-E308-2365-5581-FDE0FA557FC2}"/>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E188B7A-0F0F-DDF1-5D98-BCD4B22AA833}"/>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45ED03B-2E2D-484B-8899-795B366C5CE6}"/>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F9F305F-A328-7F32-79F4-28F32F563D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7472" y="789646"/>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رح زقف زقفي بالعالي         أنا مميزّ</a:t>
            </a:r>
          </a:p>
          <a:p>
            <a:pPr algn="ctr" rtl="1">
              <a:lnSpc>
                <a:spcPct val="150000"/>
              </a:lnSpc>
            </a:pPr>
            <a:r>
              <a:rPr lang="ar-LB" sz="5400" b="1" i="0" dirty="0">
                <a:solidFill>
                  <a:srgbClr val="273582"/>
                </a:solidFill>
                <a:effectLst/>
                <a:latin typeface="Tahoma" panose="020B0604030504040204" pitchFamily="34" charset="0"/>
              </a:rPr>
              <a:t>رح زقف زقفي بالواطي        أنا مميزّ </a:t>
            </a:r>
          </a:p>
          <a:p>
            <a:pPr algn="ctr" rtl="1">
              <a:lnSpc>
                <a:spcPct val="150000"/>
              </a:lnSpc>
            </a:pPr>
            <a:r>
              <a:rPr lang="ar-LB" sz="5400" b="1" i="0" dirty="0">
                <a:solidFill>
                  <a:srgbClr val="273582"/>
                </a:solidFill>
                <a:effectLst/>
                <a:latin typeface="Tahoma" panose="020B0604030504040204" pitchFamily="34" charset="0"/>
              </a:rPr>
              <a:t>يلا كلنا بصوت عالي           أنا مميزّ</a:t>
            </a:r>
          </a:p>
          <a:p>
            <a:pPr algn="ctr" rtl="1">
              <a:lnSpc>
                <a:spcPct val="150000"/>
              </a:lnSpc>
            </a:pPr>
            <a:r>
              <a:rPr lang="ar-LB" sz="5400" b="1" i="0" dirty="0">
                <a:solidFill>
                  <a:srgbClr val="273582"/>
                </a:solidFill>
                <a:effectLst/>
                <a:latin typeface="Tahoma" panose="020B0604030504040204" pitchFamily="34" charset="0"/>
              </a:rPr>
              <a:t>رح دلني حبك يا يسوع</a:t>
            </a:r>
          </a:p>
        </p:txBody>
      </p:sp>
    </p:spTree>
    <p:extLst>
      <p:ext uri="{BB962C8B-B14F-4D97-AF65-F5344CB8AC3E}">
        <p14:creationId xmlns:p14="http://schemas.microsoft.com/office/powerpoint/2010/main" val="520734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10680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17341" y="1247277"/>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2682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365234" y="20561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21" name="Picture 20" descr="Background pattern&#10;&#10;Description automatically generated">
            <a:extLst>
              <a:ext uri="{FF2B5EF4-FFF2-40B4-BE49-F238E27FC236}">
                <a16:creationId xmlns:a16="http://schemas.microsoft.com/office/drawing/2014/main" id="{F47962E9-0CB5-4AF9-89BD-CD80EECADA32}"/>
              </a:ext>
            </a:extLst>
          </p:cNvPr>
          <p:cNvPicPr>
            <a:picLocks noChangeAspect="1"/>
          </p:cNvPicPr>
          <p:nvPr/>
        </p:nvPicPr>
        <p:blipFill>
          <a:blip r:embed="rId3"/>
          <a:stretch>
            <a:fillRect/>
          </a:stretch>
        </p:blipFill>
        <p:spPr>
          <a:xfrm>
            <a:off x="3217720" y="1783223"/>
            <a:ext cx="4857677" cy="4532010"/>
          </a:xfrm>
          <a:prstGeom prst="rect">
            <a:avLst/>
          </a:prstGeom>
        </p:spPr>
      </p:pic>
      <p:pic>
        <p:nvPicPr>
          <p:cNvPr id="4" name="Picture 3">
            <a:extLst>
              <a:ext uri="{FF2B5EF4-FFF2-40B4-BE49-F238E27FC236}">
                <a16:creationId xmlns:a16="http://schemas.microsoft.com/office/drawing/2014/main" id="{C446B409-3DC6-109E-9BEE-C7E92C891B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8013" y="929032"/>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3992158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485139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499572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26848"/>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7200" b="0" i="0" dirty="0">
                <a:solidFill>
                  <a:srgbClr val="7030A0"/>
                </a:solidFill>
                <a:effectLst/>
                <a:latin typeface="Tahoma" panose="020B0604030504040204" pitchFamily="34" charset="0"/>
              </a:rPr>
              <a:t>إلهي كبيرٌ</a:t>
            </a:r>
            <a:endParaRPr lang="ar-SA" sz="72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الهي كبير">
            <a:hlinkClick r:id="" action="ppaction://media"/>
            <a:extLst>
              <a:ext uri="{FF2B5EF4-FFF2-40B4-BE49-F238E27FC236}">
                <a16:creationId xmlns:a16="http://schemas.microsoft.com/office/drawing/2014/main" id="{BFC77F12-CAC3-48ED-B052-D677B15E5E6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25091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2141250"/>
            <a:ext cx="9159203"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r>
              <a:rPr lang="ar-LB" sz="5400" i="0" dirty="0">
                <a:solidFill>
                  <a:srgbClr val="273582"/>
                </a:solidFill>
                <a:effectLst/>
                <a:latin typeface="Tahoma" panose="020B0604030504040204" pitchFamily="34" charset="0"/>
              </a:rPr>
              <a:t>)</a:t>
            </a:r>
            <a:r>
              <a:rPr lang="en-US" sz="5400" b="0" i="0" dirty="0">
                <a:solidFill>
                  <a:srgbClr val="000000"/>
                </a:solidFill>
                <a:effectLst/>
                <a:latin typeface="Tahoma" panose="020B0604030504040204" pitchFamily="34" charset="0"/>
              </a:rPr>
              <a:t> </a:t>
            </a:r>
            <a:r>
              <a:rPr lang="en-US" sz="5400" b="1" i="0" dirty="0">
                <a:solidFill>
                  <a:srgbClr val="273582"/>
                </a:solidFill>
                <a:effectLst/>
                <a:latin typeface="Tahoma" panose="020B0604030504040204" pitchFamily="34" charset="0"/>
              </a:rPr>
              <a:t>٢</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828054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229239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1033081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253973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2241179" y="1451778"/>
            <a:ext cx="2446115" cy="4772421"/>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703196" y="637778"/>
            <a:ext cx="2630849"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6539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Graphical user interface, application&#10;&#10;Description automatically generated">
            <a:extLst>
              <a:ext uri="{FF2B5EF4-FFF2-40B4-BE49-F238E27FC236}">
                <a16:creationId xmlns:a16="http://schemas.microsoft.com/office/drawing/2014/main" id="{D42132C8-6B8A-4BB7-AA40-0D7799E8C2A8}"/>
              </a:ext>
            </a:extLst>
          </p:cNvPr>
          <p:cNvPicPr>
            <a:picLocks noChangeAspect="1"/>
          </p:cNvPicPr>
          <p:nvPr/>
        </p:nvPicPr>
        <p:blipFill>
          <a:blip r:embed="rId4"/>
          <a:stretch>
            <a:fillRect/>
          </a:stretch>
        </p:blipFill>
        <p:spPr>
          <a:xfrm>
            <a:off x="4519418" y="2605105"/>
            <a:ext cx="5137438" cy="4073520"/>
          </a:xfrm>
          <a:prstGeom prst="rect">
            <a:avLst/>
          </a:prstGeom>
        </p:spPr>
      </p:pic>
      <p:pic>
        <p:nvPicPr>
          <p:cNvPr id="8" name="Picture 7">
            <a:extLst>
              <a:ext uri="{FF2B5EF4-FFF2-40B4-BE49-F238E27FC236}">
                <a16:creationId xmlns:a16="http://schemas.microsoft.com/office/drawing/2014/main" id="{8C086E3F-2C26-FFC1-C0B7-4B83DC2E91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122801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1305595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769338"/>
            <a:ext cx="9159203" cy="242848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لا شيء يستحيل عليه)</a:t>
            </a:r>
            <a:r>
              <a:rPr lang="en-US" sz="5400" b="1" i="0" dirty="0">
                <a:solidFill>
                  <a:srgbClr val="273582"/>
                </a:solidFill>
                <a:effectLst/>
                <a:latin typeface="Tahoma" panose="020B0604030504040204" pitchFamily="34" charset="0"/>
              </a:rPr>
              <a:t> ٣</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470893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39403" y="689742"/>
            <a:ext cx="593944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الدَّرس</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410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5590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8902" y="2170919"/>
            <a:ext cx="5410677" cy="4314368"/>
          </a:xfrm>
          <a:prstGeom prst="rect">
            <a:avLst/>
          </a:prstGeom>
        </p:spPr>
      </p:pic>
      <p:pic>
        <p:nvPicPr>
          <p:cNvPr id="4" name="Picture 3">
            <a:extLst>
              <a:ext uri="{FF2B5EF4-FFF2-40B4-BE49-F238E27FC236}">
                <a16:creationId xmlns:a16="http://schemas.microsoft.com/office/drawing/2014/main" id="{69EF6930-3F6C-6202-0652-4035A8679F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1181" y="0"/>
            <a:ext cx="3490819" cy="2576224"/>
          </a:xfrm>
          <a:prstGeom prst="rect">
            <a:avLst/>
          </a:prstGeom>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322579" y="362216"/>
            <a:ext cx="5562741"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خمسة أرغفة وسمكتان</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75636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32D8398B-BBA3-4087-95D5-C47FE27C7419}"/>
              </a:ext>
            </a:extLst>
          </p:cNvPr>
          <p:cNvPicPr>
            <a:picLocks noChangeAspect="1"/>
          </p:cNvPicPr>
          <p:nvPr/>
        </p:nvPicPr>
        <p:blipFill>
          <a:blip r:embed="rId3"/>
          <a:stretch>
            <a:fillRect/>
          </a:stretch>
        </p:blipFill>
        <p:spPr>
          <a:xfrm>
            <a:off x="3800724" y="2411135"/>
            <a:ext cx="4754879" cy="4256749"/>
          </a:xfrm>
          <a:prstGeom prst="rect">
            <a:avLst/>
          </a:prstGeom>
        </p:spPr>
      </p:pic>
      <p:pic>
        <p:nvPicPr>
          <p:cNvPr id="2" name="Picture 1">
            <a:extLst>
              <a:ext uri="{FF2B5EF4-FFF2-40B4-BE49-F238E27FC236}">
                <a16:creationId xmlns:a16="http://schemas.microsoft.com/office/drawing/2014/main" id="{758179A8-7F3E-3AFA-54E5-D5D46DC314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36831" y="0"/>
            <a:ext cx="3355169" cy="2476114"/>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text&#10;&#10;Description automatically generated">
            <a:extLst>
              <a:ext uri="{FF2B5EF4-FFF2-40B4-BE49-F238E27FC236}">
                <a16:creationId xmlns:a16="http://schemas.microsoft.com/office/drawing/2014/main" id="{FE23F370-980F-4513-A8F0-DF3F7A4F7C1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diagram&#10;&#10;Description automatically generated">
            <a:extLst>
              <a:ext uri="{FF2B5EF4-FFF2-40B4-BE49-F238E27FC236}">
                <a16:creationId xmlns:a16="http://schemas.microsoft.com/office/drawing/2014/main" id="{33E8BC72-1739-4C06-A573-583D124839E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diagram&#10;&#10;Description automatically generated">
            <a:extLst>
              <a:ext uri="{FF2B5EF4-FFF2-40B4-BE49-F238E27FC236}">
                <a16:creationId xmlns:a16="http://schemas.microsoft.com/office/drawing/2014/main" id="{80CDADF1-D656-47B7-BB97-FB02E037EC6F}"/>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5C54C599-CE35-4CDA-AD5E-6018F02E6E87}"/>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1292375"/>
            <a:ext cx="9453718" cy="323165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لأَنَّ الْمُعْطِيَ الْمَسْرُورَ يُحِبُّهُ اللهُ.</a:t>
            </a:r>
            <a:br>
              <a:rPr lang="ar-LB" sz="5400" dirty="0">
                <a:solidFill>
                  <a:srgbClr val="7030A0"/>
                </a:solidFill>
              </a:rPr>
            </a:br>
            <a:r>
              <a:rPr lang="ar-LB" sz="5400" b="0" i="0" dirty="0">
                <a:solidFill>
                  <a:srgbClr val="7030A0"/>
                </a:solidFill>
                <a:effectLst/>
                <a:latin typeface="Tahoma" panose="020B0604030504040204" pitchFamily="34" charset="0"/>
              </a:rPr>
              <a:t>٢ كورنثوس ٩ : ٧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C06A8BFE-7861-CBCD-FE6F-C6FAA1C5B5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79640" y="0"/>
            <a:ext cx="3512360" cy="2592121"/>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375891" y="1075864"/>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41872" y="521504"/>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9F5A138A-F6B1-5071-9669-E725218E63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01181" y="0"/>
            <a:ext cx="3490819" cy="2576224"/>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83092" y="1395916"/>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يسوع بحب كل الناس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يسوع بحب كل الناس">
            <a:hlinkClick r:id="" action="ppaction://media"/>
            <a:extLst>
              <a:ext uri="{FF2B5EF4-FFF2-40B4-BE49-F238E27FC236}">
                <a16:creationId xmlns:a16="http://schemas.microsoft.com/office/drawing/2014/main" id="{80923DFB-A986-4387-BAA3-542829924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3620475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con&#10;&#10;Description automatically generated">
            <a:extLst>
              <a:ext uri="{FF2B5EF4-FFF2-40B4-BE49-F238E27FC236}">
                <a16:creationId xmlns:a16="http://schemas.microsoft.com/office/drawing/2014/main" id="{00D25A84-7060-44AE-9A6F-CBEA3BE6F8E2}"/>
              </a:ext>
            </a:extLst>
          </p:cNvPr>
          <p:cNvPicPr>
            <a:picLocks noChangeAspect="1"/>
          </p:cNvPicPr>
          <p:nvPr/>
        </p:nvPicPr>
        <p:blipFill>
          <a:blip r:embed="rId3"/>
          <a:stretch>
            <a:fillRect/>
          </a:stretch>
        </p:blipFill>
        <p:spPr>
          <a:xfrm>
            <a:off x="9328011" y="3780396"/>
            <a:ext cx="2516900" cy="2787381"/>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01811" y="52924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a:t>
            </a:r>
            <a:r>
              <a:rPr lang="ar-LB" sz="9600" b="1" i="0" dirty="0">
                <a:solidFill>
                  <a:srgbClr val="00B050"/>
                </a:solidFill>
                <a:effectLst/>
                <a:latin typeface="Tahoma" panose="020B0604030504040204" pitchFamily="34" charset="0"/>
              </a:rPr>
              <a:t>فرز الحبات</a:t>
            </a:r>
            <a:endParaRPr lang="ar-SA" sz="9600" b="1" dirty="0">
              <a:ln/>
              <a:solidFill>
                <a:srgbClr val="00B050"/>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22E710C3-D5D3-4102-9EA3-55D65FB4E73D}"/>
              </a:ext>
            </a:extLst>
          </p:cNvPr>
          <p:cNvPicPr>
            <a:picLocks noChangeAspect="1"/>
          </p:cNvPicPr>
          <p:nvPr/>
        </p:nvPicPr>
        <p:blipFill>
          <a:blip r:embed="rId4"/>
          <a:stretch>
            <a:fillRect/>
          </a:stretch>
        </p:blipFill>
        <p:spPr>
          <a:xfrm>
            <a:off x="2915910" y="2592125"/>
            <a:ext cx="3374449" cy="3374449"/>
          </a:xfrm>
          <a:prstGeom prst="rect">
            <a:avLst/>
          </a:prstGeom>
        </p:spPr>
      </p:pic>
      <p:pic>
        <p:nvPicPr>
          <p:cNvPr id="5" name="Picture 4" descr="Icon&#10;&#10;Description automatically generated">
            <a:extLst>
              <a:ext uri="{FF2B5EF4-FFF2-40B4-BE49-F238E27FC236}">
                <a16:creationId xmlns:a16="http://schemas.microsoft.com/office/drawing/2014/main" id="{7EF7171E-18C8-4B48-AB22-667547D5ABF4}"/>
              </a:ext>
            </a:extLst>
          </p:cNvPr>
          <p:cNvPicPr>
            <a:picLocks noChangeAspect="1"/>
          </p:cNvPicPr>
          <p:nvPr/>
        </p:nvPicPr>
        <p:blipFill>
          <a:blip r:embed="rId5"/>
          <a:stretch>
            <a:fillRect/>
          </a:stretch>
        </p:blipFill>
        <p:spPr>
          <a:xfrm>
            <a:off x="6855429" y="2418211"/>
            <a:ext cx="3165962" cy="3737113"/>
          </a:xfrm>
          <a:prstGeom prst="rect">
            <a:avLst/>
          </a:prstGeom>
        </p:spPr>
      </p:pic>
      <p:pic>
        <p:nvPicPr>
          <p:cNvPr id="2" name="Picture 1">
            <a:extLst>
              <a:ext uri="{FF2B5EF4-FFF2-40B4-BE49-F238E27FC236}">
                <a16:creationId xmlns:a16="http://schemas.microsoft.com/office/drawing/2014/main" id="{0D8142D6-A535-4FDB-8B17-CBFCDD18767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61120" y="0"/>
            <a:ext cx="3230880" cy="2384389"/>
          </a:xfrm>
          <a:prstGeom prst="rect">
            <a:avLst/>
          </a:prstGeom>
        </p:spPr>
      </p:pic>
    </p:spTree>
    <p:extLst>
      <p:ext uri="{BB962C8B-B14F-4D97-AF65-F5344CB8AC3E}">
        <p14:creationId xmlns:p14="http://schemas.microsoft.com/office/powerpoint/2010/main" val="38058060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0F3AAC-4668-EED3-C5F3-3A2C15611967}"/>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17F4C99F-7288-1F88-0244-BA5D1DC106C0}"/>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2E1F2080-62C4-4AC0-9342-36E63CA1E314}"/>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62B482C-BD7B-B7F6-70AC-F6FA748200C8}"/>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9115EE3-EE5C-B38E-9F57-F87E326C00B8}"/>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FE02711-9A85-D772-B2FB-EF688736BE57}"/>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DB892B6-0717-E8F8-8E63-462F1D3F06C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2461912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429745" y="856357"/>
            <a:ext cx="8034483" cy="6170856"/>
          </a:xfrm>
          <a:prstGeom prst="rect">
            <a:avLst/>
          </a:prstGeom>
        </p:spPr>
        <p:txBody>
          <a:bodyPr wrap="square">
            <a:spAutoFit/>
          </a:bodyPr>
          <a:lstStyle/>
          <a:p>
            <a:pPr algn="ctr" rtl="1">
              <a:lnSpc>
                <a:spcPct val="150000"/>
              </a:lnSpc>
            </a:pPr>
            <a:r>
              <a:rPr lang="ar-LB" sz="5400" b="1" dirty="0">
                <a:solidFill>
                  <a:srgbClr val="273582"/>
                </a:solidFill>
                <a:effectLst/>
              </a:rPr>
              <a:t>يسوع خلقني بيبي		بحبني</a:t>
            </a:r>
          </a:p>
          <a:p>
            <a:pPr algn="ctr" rtl="1">
              <a:lnSpc>
                <a:spcPct val="150000"/>
              </a:lnSpc>
            </a:pPr>
            <a:r>
              <a:rPr lang="ar-LB" sz="5400" b="1" dirty="0">
                <a:solidFill>
                  <a:srgbClr val="273582"/>
                </a:solidFill>
                <a:effectLst/>
              </a:rPr>
              <a:t>يسوع خلقشك بيبي   </a:t>
            </a:r>
            <a:r>
              <a:rPr lang="ar-LB" sz="5400" b="1" dirty="0">
                <a:solidFill>
                  <a:srgbClr val="273582"/>
                </a:solidFill>
              </a:rPr>
              <a:t>     </a:t>
            </a:r>
            <a:r>
              <a:rPr lang="ar-LB" sz="5400" b="1" dirty="0">
                <a:solidFill>
                  <a:srgbClr val="273582"/>
                </a:solidFill>
                <a:effectLst/>
              </a:rPr>
              <a:t>بحبك</a:t>
            </a:r>
          </a:p>
          <a:p>
            <a:pPr algn="ctr" rtl="1">
              <a:lnSpc>
                <a:spcPct val="150000"/>
              </a:lnSpc>
            </a:pPr>
            <a:r>
              <a:rPr lang="ar-LB" sz="5400" b="1" dirty="0">
                <a:solidFill>
                  <a:srgbClr val="273582"/>
                </a:solidFill>
                <a:effectLst/>
              </a:rPr>
              <a:t>يسوع خلقنا كلنا		      بحبنا</a:t>
            </a:r>
          </a:p>
          <a:p>
            <a:pPr algn="ctr" rtl="1">
              <a:lnSpc>
                <a:spcPct val="150000"/>
              </a:lnSpc>
            </a:pPr>
            <a:r>
              <a:rPr lang="ar-LB" sz="5400" b="1" dirty="0">
                <a:solidFill>
                  <a:srgbClr val="273582"/>
                </a:solidFill>
                <a:effectLst/>
              </a:rPr>
              <a:t>يسوع بحبنا على طول</a:t>
            </a:r>
          </a:p>
          <a:p>
            <a:pPr algn="ctr" rtl="1">
              <a:lnSpc>
                <a:spcPct val="150000"/>
              </a:lnSpc>
            </a:pPr>
            <a:endParaRPr lang="ar-LB" sz="5400" b="1" dirty="0">
              <a:solidFill>
                <a:srgbClr val="273582"/>
              </a:solidFill>
              <a:effectLst/>
            </a:endParaRPr>
          </a:p>
        </p:txBody>
      </p:sp>
    </p:spTree>
    <p:extLst>
      <p:ext uri="{BB962C8B-B14F-4D97-AF65-F5344CB8AC3E}">
        <p14:creationId xmlns:p14="http://schemas.microsoft.com/office/powerpoint/2010/main" val="1026659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806536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98708" y="1028795"/>
            <a:ext cx="10194583" cy="4387420"/>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يسوع خلقني مميزّ        أنا مميزّ</a:t>
            </a:r>
          </a:p>
          <a:p>
            <a:pPr algn="ctr">
              <a:lnSpc>
                <a:spcPct val="150000"/>
              </a:lnSpc>
            </a:pPr>
            <a:r>
              <a:rPr lang="ar-LB" sz="4800" b="1" dirty="0">
                <a:solidFill>
                  <a:srgbClr val="273582"/>
                </a:solidFill>
                <a:latin typeface="Tahoma" panose="020B0604030504040204" pitchFamily="34" charset="0"/>
              </a:rPr>
              <a:t>رح ضلني علي صوتي    أنا مميزّ</a:t>
            </a:r>
          </a:p>
          <a:p>
            <a:pPr algn="ctr">
              <a:lnSpc>
                <a:spcPct val="150000"/>
              </a:lnSpc>
            </a:pPr>
            <a:r>
              <a:rPr lang="ar-LB" sz="4800" b="1" dirty="0">
                <a:solidFill>
                  <a:srgbClr val="273582"/>
                </a:solidFill>
                <a:latin typeface="Tahoma" panose="020B0604030504040204" pitchFamily="34" charset="0"/>
              </a:rPr>
              <a:t>يلا كلنا بصوت عالي      أنا مميزّ</a:t>
            </a:r>
          </a:p>
          <a:p>
            <a:pPr algn="ctr">
              <a:lnSpc>
                <a:spcPct val="150000"/>
              </a:lnSpc>
            </a:pPr>
            <a:r>
              <a:rPr lang="ar-LB" sz="4800" b="1" dirty="0">
                <a:solidFill>
                  <a:srgbClr val="273582"/>
                </a:solidFill>
                <a:latin typeface="Tahoma" panose="020B0604030504040204" pitchFamily="34" charset="0"/>
              </a:rPr>
              <a:t>يسوع بحني على طول</a:t>
            </a:r>
          </a:p>
        </p:txBody>
      </p:sp>
    </p:spTree>
    <p:extLst>
      <p:ext uri="{BB962C8B-B14F-4D97-AF65-F5344CB8AC3E}">
        <p14:creationId xmlns:p14="http://schemas.microsoft.com/office/powerpoint/2010/main" val="2006887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34815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TotalTime>
  <Words>1938</Words>
  <Application>Microsoft Macintosh PowerPoint</Application>
  <PresentationFormat>Widescreen</PresentationFormat>
  <Paragraphs>239</Paragraphs>
  <Slides>41</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423</cp:revision>
  <dcterms:created xsi:type="dcterms:W3CDTF">2020-02-20T11:27:55Z</dcterms:created>
  <dcterms:modified xsi:type="dcterms:W3CDTF">2022-07-20T06:13:08Z</dcterms:modified>
</cp:coreProperties>
</file>